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64" r:id="rId2"/>
    <p:sldId id="256" r:id="rId3"/>
    <p:sldId id="257" r:id="rId4"/>
    <p:sldId id="262" r:id="rId5"/>
    <p:sldId id="258" r:id="rId6"/>
    <p:sldId id="263" r:id="rId7"/>
    <p:sldId id="265" r:id="rId8"/>
    <p:sldId id="260" r:id="rId9"/>
    <p:sldId id="267" r:id="rId10"/>
    <p:sldId id="268" r:id="rId11"/>
    <p:sldId id="269" r:id="rId12"/>
    <p:sldId id="274" r:id="rId13"/>
    <p:sldId id="275" r:id="rId14"/>
    <p:sldId id="277" r:id="rId15"/>
    <p:sldId id="278" r:id="rId16"/>
    <p:sldId id="279" r:id="rId17"/>
    <p:sldId id="280" r:id="rId18"/>
    <p:sldId id="281" r:id="rId19"/>
    <p:sldId id="284" r:id="rId20"/>
    <p:sldId id="282" r:id="rId21"/>
    <p:sldId id="283" r:id="rId22"/>
    <p:sldId id="261"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D8BD707-D9CF-40AE-B4C6-C98DA3205C09}" type="datetimeFigureOut">
              <a:rPr lang="en-US" smtClean="0"/>
              <a:pPr/>
              <a:t>4/10/2015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1D8BD707-D9CF-40AE-B4C6-C98DA3205C09}" type="datetimeFigureOut">
              <a:rPr lang="en-US" smtClean="0"/>
              <a:pPr/>
              <a:t>4/10/2015</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2.bp.blogspot.com/-KSDbAacJOms/UIPM_levdBI/AAAAAAAABJM/trnaSx7Q2Zc/s1600/TEXTMINING.JP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7289"/>
            <a:ext cx="8798668" cy="2098084"/>
          </a:xfrm>
        </p:spPr>
        <p:txBody>
          <a:bodyPr>
            <a:normAutofit/>
          </a:bodyPr>
          <a:lstStyle/>
          <a:p>
            <a:r>
              <a:rPr lang="en-IN" sz="4000" b="1" dirty="0" smtClean="0">
                <a:latin typeface="Comic Sans MS" panose="030F0702030302020204" pitchFamily="66" charset="0"/>
              </a:rPr>
              <a:t>EFFECTIVE PATTERN DISCOVERY FOR TEXT MINING</a:t>
            </a:r>
            <a:endParaRPr lang="en-IN" sz="4000" b="1" dirty="0">
              <a:latin typeface="Comic Sans MS" panose="030F0702030302020204" pitchFamily="66" charset="0"/>
            </a:endParaRPr>
          </a:p>
        </p:txBody>
      </p:sp>
      <p:pic>
        <p:nvPicPr>
          <p:cNvPr id="1026" name="Picture 2" descr="C:\Users\Welcome\Downloads\text-mi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55284"/>
            <a:ext cx="4405009"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83868" y="3505200"/>
            <a:ext cx="4419600" cy="2640723"/>
          </a:xfrm>
          <a:prstGeom prst="rect">
            <a:avLst/>
          </a:prstGeom>
        </p:spPr>
        <p:txBody>
          <a:bodyPr wrap="square">
            <a:spAutoFit/>
          </a:bodyPr>
          <a:lstStyle/>
          <a:p>
            <a:r>
              <a:rPr lang="en-IN" sz="2000" b="1" dirty="0">
                <a:solidFill>
                  <a:schemeClr val="accent2"/>
                </a:solidFill>
                <a:latin typeface="Comic Sans MS" panose="030F0702030302020204" pitchFamily="66" charset="0"/>
              </a:rPr>
              <a:t>By-</a:t>
            </a:r>
          </a:p>
          <a:p>
            <a:r>
              <a:rPr lang="en-IN" sz="2000" b="1" dirty="0">
                <a:solidFill>
                  <a:schemeClr val="accent2"/>
                </a:solidFill>
                <a:latin typeface="Comic Sans MS" panose="030F0702030302020204" pitchFamily="66" charset="0"/>
              </a:rPr>
              <a:t>M.N.M Pradeep (11K81A0583)</a:t>
            </a:r>
          </a:p>
          <a:p>
            <a:r>
              <a:rPr lang="en-IN" sz="2000" b="1" dirty="0" err="1">
                <a:solidFill>
                  <a:schemeClr val="accent2"/>
                </a:solidFill>
                <a:latin typeface="Comic Sans MS" panose="030F0702030302020204" pitchFamily="66" charset="0"/>
              </a:rPr>
              <a:t>M.Saikrishna</a:t>
            </a:r>
            <a:r>
              <a:rPr lang="en-IN" sz="2000" b="1" dirty="0">
                <a:solidFill>
                  <a:schemeClr val="accent2"/>
                </a:solidFill>
                <a:latin typeface="Comic Sans MS" panose="030F0702030302020204" pitchFamily="66" charset="0"/>
              </a:rPr>
              <a:t> (11K81A0584)</a:t>
            </a:r>
          </a:p>
          <a:p>
            <a:r>
              <a:rPr lang="en-IN" sz="2000" b="1" dirty="0" err="1">
                <a:solidFill>
                  <a:schemeClr val="accent2"/>
                </a:solidFill>
                <a:latin typeface="Comic Sans MS" panose="030F0702030302020204" pitchFamily="66" charset="0"/>
              </a:rPr>
              <a:t>Raghunandan.G</a:t>
            </a:r>
            <a:r>
              <a:rPr lang="en-IN" sz="2000" b="1" dirty="0">
                <a:solidFill>
                  <a:schemeClr val="accent2"/>
                </a:solidFill>
                <a:latin typeface="Comic Sans MS" panose="030F0702030302020204" pitchFamily="66" charset="0"/>
              </a:rPr>
              <a:t> (</a:t>
            </a:r>
            <a:r>
              <a:rPr lang="en-IN" sz="2000" b="1" dirty="0" smtClean="0">
                <a:solidFill>
                  <a:schemeClr val="accent2"/>
                </a:solidFill>
                <a:latin typeface="Comic Sans MS" panose="030F0702030302020204" pitchFamily="66" charset="0"/>
              </a:rPr>
              <a:t>11K81A05A0)</a:t>
            </a:r>
            <a:endParaRPr lang="en-IN" sz="2000" b="1" dirty="0">
              <a:solidFill>
                <a:schemeClr val="accent2"/>
              </a:solidFill>
              <a:latin typeface="Comic Sans MS" panose="030F0702030302020204" pitchFamily="66" charset="0"/>
            </a:endParaRPr>
          </a:p>
          <a:p>
            <a:r>
              <a:rPr lang="en-IN" sz="2000" b="1" dirty="0" err="1">
                <a:solidFill>
                  <a:schemeClr val="accent2"/>
                </a:solidFill>
                <a:latin typeface="Comic Sans MS" panose="030F0702030302020204" pitchFamily="66" charset="0"/>
              </a:rPr>
              <a:t>Sania</a:t>
            </a:r>
            <a:r>
              <a:rPr lang="en-IN" sz="2000" b="1" dirty="0">
                <a:solidFill>
                  <a:schemeClr val="accent2"/>
                </a:solidFill>
                <a:latin typeface="Comic Sans MS" panose="030F0702030302020204" pitchFamily="66" charset="0"/>
              </a:rPr>
              <a:t> Alex (11K81A05A2</a:t>
            </a:r>
            <a:r>
              <a:rPr lang="en-IN" sz="2400" b="1" dirty="0">
                <a:solidFill>
                  <a:schemeClr val="accent2"/>
                </a:solidFill>
                <a:latin typeface="Comic Sans MS" panose="030F0702030302020204" pitchFamily="66" charset="0"/>
              </a:rPr>
              <a:t>)</a:t>
            </a:r>
          </a:p>
          <a:p>
            <a:pPr lvl="0" algn="just">
              <a:spcBef>
                <a:spcPct val="20000"/>
              </a:spcBef>
            </a:pPr>
            <a:endParaRPr lang="en-US" sz="2400" dirty="0" smtClean="0">
              <a:solidFill>
                <a:schemeClr val="accent2"/>
              </a:solidFill>
              <a:latin typeface="Comic Sans MS" panose="030F0702030302020204" pitchFamily="66" charset="0"/>
            </a:endParaRPr>
          </a:p>
          <a:p>
            <a:pPr lvl="0" algn="just">
              <a:spcBef>
                <a:spcPct val="20000"/>
              </a:spcBef>
            </a:pPr>
            <a:endParaRPr lang="en-US" sz="2400"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113327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7744" y="260648"/>
            <a:ext cx="5626968" cy="1143000"/>
          </a:xfrm>
        </p:spPr>
        <p:txBody>
          <a:bodyPr>
            <a:normAutofit fontScale="90000"/>
          </a:bodyPr>
          <a:lstStyle/>
          <a:p>
            <a:r>
              <a:rPr lang="en-IN" dirty="0" smtClean="0">
                <a:latin typeface="Comic Sans MS" panose="030F0702030302020204" pitchFamily="66" charset="0"/>
              </a:rPr>
              <a:t>USECASE</a:t>
            </a:r>
            <a:r>
              <a:rPr lang="en-IN" dirty="0" smtClean="0"/>
              <a:t> </a:t>
            </a:r>
            <a:r>
              <a:rPr lang="en-IN" dirty="0" smtClean="0">
                <a:latin typeface="Comic Sans MS" panose="030F0702030302020204" pitchFamily="66" charset="0"/>
              </a:rPr>
              <a:t>DIAGRAM</a:t>
            </a:r>
            <a:endParaRPr lang="en-IN" dirty="0">
              <a:latin typeface="Comic Sans MS" panose="030F0702030302020204" pitchFamily="66" charset="0"/>
            </a:endParaRPr>
          </a:p>
        </p:txBody>
      </p:sp>
      <p:pic>
        <p:nvPicPr>
          <p:cNvPr id="5" name="Picture 4" descr="C:\Users\Welcome\Desktop\usecase.jp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25685"/>
            <a:ext cx="6858000" cy="5486400"/>
          </a:xfrm>
          <a:prstGeom prst="rect">
            <a:avLst/>
          </a:prstGeom>
          <a:noFill/>
          <a:ln>
            <a:noFill/>
          </a:ln>
        </p:spPr>
      </p:pic>
    </p:spTree>
    <p:extLst>
      <p:ext uri="{BB962C8B-B14F-4D97-AF65-F5344CB8AC3E}">
        <p14:creationId xmlns:p14="http://schemas.microsoft.com/office/powerpoint/2010/main" val="120712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Welcome\Desktop\ActivityDiagram111.jpg"/>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1349"/>
            <a:ext cx="5943600" cy="6858000"/>
          </a:xfrm>
          <a:prstGeom prst="rect">
            <a:avLst/>
          </a:prstGeom>
          <a:noFill/>
          <a:ln>
            <a:noFill/>
          </a:ln>
        </p:spPr>
      </p:pic>
      <p:sp>
        <p:nvSpPr>
          <p:cNvPr id="2" name="Title 1"/>
          <p:cNvSpPr>
            <a:spLocks noGrp="1"/>
          </p:cNvSpPr>
          <p:nvPr>
            <p:ph type="title"/>
          </p:nvPr>
        </p:nvSpPr>
        <p:spPr>
          <a:xfrm>
            <a:off x="152400" y="252919"/>
            <a:ext cx="3048000" cy="1447800"/>
          </a:xfrm>
        </p:spPr>
        <p:txBody>
          <a:bodyPr>
            <a:normAutofit/>
          </a:bodyPr>
          <a:lstStyle/>
          <a:p>
            <a:r>
              <a:rPr lang="en-IN" dirty="0" smtClean="0">
                <a:latin typeface="Comic Sans MS" panose="030F0702030302020204" pitchFamily="66" charset="0"/>
              </a:rPr>
              <a:t>ACTIVITY DIAGRAM</a:t>
            </a:r>
            <a:endParaRPr lang="en-IN" dirty="0">
              <a:latin typeface="Comic Sans MS" panose="030F0702030302020204" pitchFamily="66" charset="0"/>
            </a:endParaRPr>
          </a:p>
        </p:txBody>
      </p:sp>
      <p:sp>
        <p:nvSpPr>
          <p:cNvPr id="12698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17283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228600"/>
            <a:ext cx="2890664" cy="1628800"/>
          </a:xfrm>
        </p:spPr>
        <p:txBody>
          <a:bodyPr>
            <a:normAutofit/>
          </a:bodyPr>
          <a:lstStyle/>
          <a:p>
            <a:r>
              <a:rPr lang="en-IN" sz="3600" dirty="0" smtClean="0">
                <a:latin typeface="Comic Sans MS" panose="030F0702030302020204" pitchFamily="66" charset="0"/>
              </a:rPr>
              <a:t>SEQUENCE </a:t>
            </a:r>
            <a:br>
              <a:rPr lang="en-IN" sz="3600" dirty="0" smtClean="0">
                <a:latin typeface="Comic Sans MS" panose="030F0702030302020204" pitchFamily="66" charset="0"/>
              </a:rPr>
            </a:br>
            <a:r>
              <a:rPr lang="en-IN" sz="3600" dirty="0" smtClean="0">
                <a:latin typeface="Comic Sans MS" panose="030F0702030302020204" pitchFamily="66" charset="0"/>
              </a:rPr>
              <a:t>DIAGRAM</a:t>
            </a:r>
            <a:endParaRPr lang="en-IN" sz="3600" dirty="0">
              <a:latin typeface="Comic Sans MS" panose="030F0702030302020204" pitchFamily="66" charset="0"/>
            </a:endParaRPr>
          </a:p>
        </p:txBody>
      </p:sp>
      <p:sp>
        <p:nvSpPr>
          <p:cNvPr id="143362" name="Rectangle 2"/>
          <p:cNvSpPr>
            <a:spLocks noChangeArrowheads="1"/>
          </p:cNvSpPr>
          <p:nvPr/>
        </p:nvSpPr>
        <p:spPr bwMode="auto">
          <a:xfrm>
            <a:off x="-612576"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2994" y="1676400"/>
            <a:ext cx="7391400" cy="5363182"/>
          </a:xfrm>
          <a:prstGeom prst="rect">
            <a:avLst/>
          </a:prstGeom>
          <a:noFill/>
          <a:ln>
            <a:noFill/>
          </a:ln>
        </p:spPr>
      </p:pic>
    </p:spTree>
    <p:extLst>
      <p:ext uri="{BB962C8B-B14F-4D97-AF65-F5344CB8AC3E}">
        <p14:creationId xmlns:p14="http://schemas.microsoft.com/office/powerpoint/2010/main" val="226389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04665"/>
            <a:ext cx="7997829" cy="1043136"/>
          </a:xfrm>
        </p:spPr>
        <p:txBody>
          <a:bodyPr>
            <a:normAutofit fontScale="90000"/>
          </a:bodyPr>
          <a:lstStyle/>
          <a:p>
            <a:r>
              <a:rPr lang="en-IN" sz="4800" dirty="0" smtClean="0">
                <a:latin typeface="Comic Sans MS" panose="030F0702030302020204" pitchFamily="66" charset="0"/>
              </a:rPr>
              <a:t>COLLABORATION DIAGRAM</a:t>
            </a:r>
            <a:endParaRPr lang="en-IN" sz="4800" dirty="0">
              <a:latin typeface="Comic Sans MS" panose="030F0702030302020204" pitchFamily="66"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46860"/>
            <a:ext cx="8229600" cy="4930140"/>
          </a:xfrm>
          <a:prstGeom prst="rect">
            <a:avLst/>
          </a:prstGeom>
          <a:noFill/>
          <a:ln>
            <a:noFill/>
          </a:ln>
        </p:spPr>
      </p:pic>
    </p:spTree>
    <p:extLst>
      <p:ext uri="{BB962C8B-B14F-4D97-AF65-F5344CB8AC3E}">
        <p14:creationId xmlns:p14="http://schemas.microsoft.com/office/powerpoint/2010/main" val="157382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124200"/>
            <a:ext cx="8229600" cy="1143000"/>
          </a:xfrm>
        </p:spPr>
        <p:txBody>
          <a:bodyPr>
            <a:normAutofit/>
          </a:bodyPr>
          <a:lstStyle/>
          <a:p>
            <a:pPr algn="ctr"/>
            <a:r>
              <a:rPr lang="en-IN" sz="6000" dirty="0" smtClean="0">
                <a:solidFill>
                  <a:schemeClr val="accent2">
                    <a:lumMod val="75000"/>
                  </a:schemeClr>
                </a:solidFill>
                <a:effectLst/>
                <a:latin typeface="Comic Sans MS" panose="030F0702030302020204" pitchFamily="66" charset="0"/>
              </a:rPr>
              <a:t>SCREENSHOTS</a:t>
            </a:r>
            <a:endParaRPr lang="en-IN" sz="6000" dirty="0">
              <a:solidFill>
                <a:schemeClr val="accent2">
                  <a:lumMod val="75000"/>
                </a:schemeClr>
              </a:solidFill>
              <a:effectLst/>
              <a:latin typeface="Comic Sans MS" panose="030F0702030302020204" pitchFamily="66" charset="0"/>
            </a:endParaRPr>
          </a:p>
        </p:txBody>
      </p:sp>
    </p:spTree>
    <p:extLst>
      <p:ext uri="{BB962C8B-B14F-4D97-AF65-F5344CB8AC3E}">
        <p14:creationId xmlns:p14="http://schemas.microsoft.com/office/powerpoint/2010/main" val="86293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Desktop\diag\hom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83" y="0"/>
            <a:ext cx="9114817" cy="5562600"/>
          </a:xfrm>
          <a:prstGeom prst="rect">
            <a:avLst/>
          </a:prstGeom>
          <a:noFill/>
          <a:ln>
            <a:noFill/>
          </a:ln>
        </p:spPr>
      </p:pic>
      <p:sp>
        <p:nvSpPr>
          <p:cNvPr id="5" name="Rectangle 4"/>
          <p:cNvSpPr/>
          <p:nvPr/>
        </p:nvSpPr>
        <p:spPr>
          <a:xfrm>
            <a:off x="3930001" y="5867400"/>
            <a:ext cx="1396536" cy="369332"/>
          </a:xfrm>
          <a:prstGeom prst="rect">
            <a:avLst/>
          </a:prstGeom>
        </p:spPr>
        <p:txBody>
          <a:bodyPr wrap="none">
            <a:spAutoFit/>
          </a:bodyPr>
          <a:lstStyle/>
          <a:p>
            <a:r>
              <a:rPr lang="en-IN" b="1" dirty="0">
                <a:latin typeface="Comic Sans MS" panose="030F0702030302020204" pitchFamily="66" charset="0"/>
              </a:rPr>
              <a:t>Home page</a:t>
            </a:r>
            <a:endParaRPr lang="en-IN" dirty="0">
              <a:latin typeface="Comic Sans MS" panose="030F0702030302020204" pitchFamily="66" charset="0"/>
            </a:endParaRPr>
          </a:p>
        </p:txBody>
      </p:sp>
    </p:spTree>
    <p:extLst>
      <p:ext uri="{BB962C8B-B14F-4D97-AF65-F5344CB8AC3E}">
        <p14:creationId xmlns:p14="http://schemas.microsoft.com/office/powerpoint/2010/main" val="4072836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Desktop\diag\regdetails.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p:spPr>
      </p:pic>
      <p:sp>
        <p:nvSpPr>
          <p:cNvPr id="5" name="Rectangle 4"/>
          <p:cNvSpPr/>
          <p:nvPr/>
        </p:nvSpPr>
        <p:spPr>
          <a:xfrm>
            <a:off x="3601220" y="6019800"/>
            <a:ext cx="2125903" cy="369332"/>
          </a:xfrm>
          <a:prstGeom prst="rect">
            <a:avLst/>
          </a:prstGeom>
        </p:spPr>
        <p:txBody>
          <a:bodyPr wrap="none">
            <a:spAutoFit/>
          </a:bodyPr>
          <a:lstStyle/>
          <a:p>
            <a:r>
              <a:rPr lang="en-IN" b="1" dirty="0">
                <a:latin typeface="Comic Sans MS" panose="030F0702030302020204" pitchFamily="66" charset="0"/>
              </a:rPr>
              <a:t>Registration page</a:t>
            </a:r>
            <a:endParaRPr lang="en-IN" dirty="0">
              <a:latin typeface="Comic Sans MS" panose="030F0702030302020204" pitchFamily="66" charset="0"/>
            </a:endParaRPr>
          </a:p>
        </p:txBody>
      </p:sp>
    </p:spTree>
    <p:extLst>
      <p:ext uri="{BB962C8B-B14F-4D97-AF65-F5344CB8AC3E}">
        <p14:creationId xmlns:p14="http://schemas.microsoft.com/office/powerpoint/2010/main" val="193963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Desktop\diag\Screenshot (22).png"/>
          <p:cNvPicPr/>
          <p:nvPr/>
        </p:nvPicPr>
        <p:blipFill>
          <a:blip r:embed="rId2">
            <a:extLst>
              <a:ext uri="{28A0092B-C50C-407E-A947-70E740481C1C}">
                <a14:useLocalDpi xmlns:a14="http://schemas.microsoft.com/office/drawing/2010/main" val="0"/>
              </a:ext>
            </a:extLst>
          </a:blip>
          <a:srcRect/>
          <a:stretch>
            <a:fillRect/>
          </a:stretch>
        </p:blipFill>
        <p:spPr bwMode="auto">
          <a:xfrm>
            <a:off x="0" y="19794"/>
            <a:ext cx="9144000" cy="5771406"/>
          </a:xfrm>
          <a:prstGeom prst="rect">
            <a:avLst/>
          </a:prstGeom>
          <a:noFill/>
          <a:ln>
            <a:noFill/>
          </a:ln>
        </p:spPr>
      </p:pic>
      <p:sp>
        <p:nvSpPr>
          <p:cNvPr id="5" name="Rectangle 4"/>
          <p:cNvSpPr/>
          <p:nvPr/>
        </p:nvSpPr>
        <p:spPr>
          <a:xfrm>
            <a:off x="1905000" y="5943600"/>
            <a:ext cx="6352162" cy="307777"/>
          </a:xfrm>
          <a:prstGeom prst="rect">
            <a:avLst/>
          </a:prstGeom>
        </p:spPr>
        <p:txBody>
          <a:bodyPr wrap="square">
            <a:spAutoFit/>
          </a:bodyPr>
          <a:lstStyle/>
          <a:p>
            <a:r>
              <a:rPr lang="en-IN" sz="1400" b="1" dirty="0">
                <a:latin typeface="Comic Sans MS" panose="030F0702030302020204" pitchFamily="66" charset="0"/>
              </a:rPr>
              <a:t>User can download full files by selecting file name</a:t>
            </a:r>
            <a:endParaRPr lang="en-IN" sz="1400" dirty="0">
              <a:latin typeface="Comic Sans MS" panose="030F0702030302020204" pitchFamily="66" charset="0"/>
            </a:endParaRPr>
          </a:p>
        </p:txBody>
      </p:sp>
    </p:spTree>
    <p:extLst>
      <p:ext uri="{BB962C8B-B14F-4D97-AF65-F5344CB8AC3E}">
        <p14:creationId xmlns:p14="http://schemas.microsoft.com/office/powerpoint/2010/main" val="3240547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Desktop\diag\Screenshot (2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019800"/>
          </a:xfrm>
          <a:prstGeom prst="rect">
            <a:avLst/>
          </a:prstGeom>
          <a:noFill/>
          <a:ln>
            <a:noFill/>
          </a:ln>
        </p:spPr>
      </p:pic>
      <p:sp>
        <p:nvSpPr>
          <p:cNvPr id="5" name="Rectangle 4"/>
          <p:cNvSpPr/>
          <p:nvPr/>
        </p:nvSpPr>
        <p:spPr>
          <a:xfrm>
            <a:off x="1524000" y="6172200"/>
            <a:ext cx="7010400" cy="338554"/>
          </a:xfrm>
          <a:prstGeom prst="rect">
            <a:avLst/>
          </a:prstGeom>
        </p:spPr>
        <p:txBody>
          <a:bodyPr wrap="square">
            <a:spAutoFit/>
          </a:bodyPr>
          <a:lstStyle/>
          <a:p>
            <a:r>
              <a:rPr lang="en-IN" sz="1600" b="1" dirty="0">
                <a:latin typeface="Comic Sans MS" panose="030F0702030302020204" pitchFamily="66" charset="0"/>
              </a:rPr>
              <a:t>User can search a file and download it to the system</a:t>
            </a:r>
            <a:endParaRPr lang="en-IN" sz="1600" dirty="0">
              <a:latin typeface="Comic Sans MS" panose="030F0702030302020204" pitchFamily="66" charset="0"/>
            </a:endParaRPr>
          </a:p>
        </p:txBody>
      </p:sp>
    </p:spTree>
    <p:extLst>
      <p:ext uri="{BB962C8B-B14F-4D97-AF65-F5344CB8AC3E}">
        <p14:creationId xmlns:p14="http://schemas.microsoft.com/office/powerpoint/2010/main" val="3128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Pictures\Screenshots\Screenshot (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970"/>
            <a:ext cx="9144000" cy="5397230"/>
          </a:xfrm>
          <a:prstGeom prst="rect">
            <a:avLst/>
          </a:prstGeom>
          <a:noFill/>
          <a:ln>
            <a:noFill/>
          </a:ln>
        </p:spPr>
      </p:pic>
      <p:sp>
        <p:nvSpPr>
          <p:cNvPr id="5" name="Rectangle 4"/>
          <p:cNvSpPr/>
          <p:nvPr/>
        </p:nvSpPr>
        <p:spPr>
          <a:xfrm>
            <a:off x="3657600" y="5791200"/>
            <a:ext cx="2696572" cy="369332"/>
          </a:xfrm>
          <a:prstGeom prst="rect">
            <a:avLst/>
          </a:prstGeom>
        </p:spPr>
        <p:txBody>
          <a:bodyPr wrap="none">
            <a:spAutoFit/>
          </a:bodyPr>
          <a:lstStyle/>
          <a:p>
            <a:r>
              <a:rPr lang="en-IN" b="1" dirty="0" smtClean="0">
                <a:latin typeface="Comic Sans MS" panose="030F0702030302020204" pitchFamily="66" charset="0"/>
              </a:rPr>
              <a:t>Admin can upload files</a:t>
            </a:r>
            <a:endParaRPr lang="en-IN" b="1" dirty="0">
              <a:latin typeface="Comic Sans MS" panose="030F0702030302020204" pitchFamily="66" charset="0"/>
            </a:endParaRPr>
          </a:p>
        </p:txBody>
      </p:sp>
    </p:spTree>
    <p:extLst>
      <p:ext uri="{BB962C8B-B14F-4D97-AF65-F5344CB8AC3E}">
        <p14:creationId xmlns:p14="http://schemas.microsoft.com/office/powerpoint/2010/main" val="363296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2400"/>
            <a:ext cx="7772400" cy="1470025"/>
          </a:xfrm>
        </p:spPr>
        <p:txBody>
          <a:bodyPr/>
          <a:lstStyle/>
          <a:p>
            <a:r>
              <a:rPr lang="en-IN" sz="5400" b="1" dirty="0" smtClean="0">
                <a:latin typeface="Comic Sans MS" panose="030F0702030302020204" pitchFamily="66" charset="0"/>
              </a:rPr>
              <a:t>ABSTRACT</a:t>
            </a:r>
            <a:endParaRPr lang="en-IN" sz="5400" b="1" dirty="0">
              <a:latin typeface="Comic Sans MS" panose="030F0702030302020204" pitchFamily="66" charset="0"/>
            </a:endParaRPr>
          </a:p>
        </p:txBody>
      </p:sp>
      <p:sp>
        <p:nvSpPr>
          <p:cNvPr id="3" name="Subtitle 2"/>
          <p:cNvSpPr>
            <a:spLocks noGrp="1"/>
          </p:cNvSpPr>
          <p:nvPr>
            <p:ph type="subTitle" idx="1"/>
          </p:nvPr>
        </p:nvSpPr>
        <p:spPr>
          <a:xfrm>
            <a:off x="533400" y="1600200"/>
            <a:ext cx="7848600" cy="4648200"/>
          </a:xfrm>
        </p:spPr>
        <p:txBody>
          <a:bodyPr>
            <a:noAutofit/>
          </a:bodyPr>
          <a:lstStyle/>
          <a:p>
            <a:pPr marL="457200" indent="-457200" algn="just">
              <a:buFont typeface="Arial" panose="020B0604020202020204" pitchFamily="34" charset="0"/>
              <a:buChar char="•"/>
            </a:pPr>
            <a:r>
              <a:rPr lang="en-US" sz="2200" dirty="0">
                <a:solidFill>
                  <a:schemeClr val="tx1"/>
                </a:solidFill>
                <a:latin typeface="Comic Sans MS" panose="030F0702030302020204" pitchFamily="66" charset="0"/>
              </a:rPr>
              <a:t>Many data mining techniques have been proposed for mining useful patterns in text documents. </a:t>
            </a:r>
            <a:endParaRPr lang="en-US" sz="2200" dirty="0" smtClean="0">
              <a:solidFill>
                <a:schemeClr val="tx1"/>
              </a:solidFill>
              <a:latin typeface="Comic Sans MS" panose="030F0702030302020204" pitchFamily="66" charset="0"/>
            </a:endParaRPr>
          </a:p>
          <a:p>
            <a:pPr marL="457200" indent="-457200" algn="just">
              <a:buFont typeface="Arial" panose="020B0604020202020204" pitchFamily="34" charset="0"/>
              <a:buChar char="•"/>
            </a:pPr>
            <a:r>
              <a:rPr lang="en-US" sz="2200" dirty="0" smtClean="0">
                <a:solidFill>
                  <a:schemeClr val="tx1"/>
                </a:solidFill>
                <a:latin typeface="Comic Sans MS" panose="030F0702030302020204" pitchFamily="66" charset="0"/>
              </a:rPr>
              <a:t>However,</a:t>
            </a:r>
            <a:r>
              <a:rPr lang="en-IN" sz="2200" dirty="0" smtClean="0">
                <a:solidFill>
                  <a:schemeClr val="tx1"/>
                </a:solidFill>
                <a:latin typeface="Comic Sans MS" panose="030F0702030302020204" pitchFamily="66" charset="0"/>
              </a:rPr>
              <a:t>how </a:t>
            </a:r>
            <a:r>
              <a:rPr lang="en-IN" sz="2200" dirty="0">
                <a:solidFill>
                  <a:schemeClr val="tx1"/>
                </a:solidFill>
                <a:latin typeface="Comic Sans MS" panose="030F0702030302020204" pitchFamily="66" charset="0"/>
              </a:rPr>
              <a:t>to effectively use and update discovered patterns is still an open research </a:t>
            </a:r>
            <a:r>
              <a:rPr lang="en-IN" sz="2200" dirty="0" smtClean="0">
                <a:solidFill>
                  <a:schemeClr val="tx1"/>
                </a:solidFill>
                <a:latin typeface="Comic Sans MS" panose="030F0702030302020204" pitchFamily="66" charset="0"/>
              </a:rPr>
              <a:t>issue.</a:t>
            </a:r>
            <a:r>
              <a:rPr lang="en-US" sz="2200" dirty="0">
                <a:latin typeface="Comic Sans MS" panose="030F0702030302020204" pitchFamily="66" charset="0"/>
              </a:rPr>
              <a:t> </a:t>
            </a:r>
          </a:p>
          <a:p>
            <a:pPr marL="457200" indent="-457200" algn="just">
              <a:buFont typeface="Arial" panose="020B0604020202020204" pitchFamily="34" charset="0"/>
              <a:buChar char="•"/>
            </a:pPr>
            <a:r>
              <a:rPr lang="en-US" sz="2200" dirty="0" smtClean="0">
                <a:solidFill>
                  <a:schemeClr val="tx1"/>
                </a:solidFill>
                <a:latin typeface="Comic Sans MS" panose="030F0702030302020204" pitchFamily="66" charset="0"/>
              </a:rPr>
              <a:t>This paper presents an </a:t>
            </a:r>
            <a:r>
              <a:rPr lang="en-US" sz="2200" dirty="0">
                <a:solidFill>
                  <a:schemeClr val="tx1"/>
                </a:solidFill>
                <a:latin typeface="Comic Sans MS" panose="030F0702030302020204" pitchFamily="66" charset="0"/>
              </a:rPr>
              <a:t>innovative and effective pattern discovery technique which includes the processes of pattern deploying and pattern evolving, to improve the effectiveness of using and updating discovered patterns </a:t>
            </a:r>
            <a:endParaRPr lang="en-US" sz="2200" dirty="0" smtClean="0">
              <a:solidFill>
                <a:schemeClr val="tx1"/>
              </a:solidFill>
              <a:latin typeface="Comic Sans MS" panose="030F0702030302020204" pitchFamily="66" charset="0"/>
            </a:endParaRPr>
          </a:p>
          <a:p>
            <a:pPr marL="457200" indent="-457200" algn="just">
              <a:buFont typeface="Arial" panose="020B0604020202020204" pitchFamily="34" charset="0"/>
              <a:buChar char="•"/>
            </a:pPr>
            <a:r>
              <a:rPr lang="en-US" sz="2200" dirty="0" smtClean="0">
                <a:solidFill>
                  <a:schemeClr val="tx1"/>
                </a:solidFill>
                <a:latin typeface="Comic Sans MS" panose="030F0702030302020204" pitchFamily="66" charset="0"/>
              </a:rPr>
              <a:t>Substantial </a:t>
            </a:r>
            <a:r>
              <a:rPr lang="en-US" sz="2200" dirty="0">
                <a:solidFill>
                  <a:schemeClr val="tx1"/>
                </a:solidFill>
                <a:latin typeface="Comic Sans MS" panose="030F0702030302020204" pitchFamily="66" charset="0"/>
              </a:rPr>
              <a:t>experiments on RCV1 data collection and TREC topics demonstrate that the proposed solution achieves encouraging performance.</a:t>
            </a:r>
            <a:endParaRPr lang="en-IN" sz="2200" dirty="0">
              <a:solidFill>
                <a:schemeClr val="tx1"/>
              </a:solidFill>
              <a:latin typeface="Comic Sans MS" panose="030F0702030302020204" pitchFamily="66" charset="0"/>
            </a:endParaRPr>
          </a:p>
          <a:p>
            <a:pPr marL="457200" indent="-457200" algn="just">
              <a:buFont typeface="Arial" panose="020B0604020202020204" pitchFamily="34" charset="0"/>
              <a:buChar char="•"/>
            </a:pPr>
            <a:endParaRPr lang="en-IN" sz="2400" b="1" dirty="0" smtClean="0">
              <a:solidFill>
                <a:schemeClr val="tx1"/>
              </a:solidFill>
            </a:endParaRPr>
          </a:p>
        </p:txBody>
      </p:sp>
    </p:spTree>
    <p:extLst>
      <p:ext uri="{BB962C8B-B14F-4D97-AF65-F5344CB8AC3E}">
        <p14:creationId xmlns:p14="http://schemas.microsoft.com/office/powerpoint/2010/main" val="3479645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Desktop\diag\Screenshot (2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70" y="0"/>
            <a:ext cx="9131030" cy="5562600"/>
          </a:xfrm>
          <a:prstGeom prst="rect">
            <a:avLst/>
          </a:prstGeom>
          <a:noFill/>
          <a:ln>
            <a:noFill/>
          </a:ln>
        </p:spPr>
      </p:pic>
      <p:sp>
        <p:nvSpPr>
          <p:cNvPr id="5" name="Rectangle 4"/>
          <p:cNvSpPr/>
          <p:nvPr/>
        </p:nvSpPr>
        <p:spPr>
          <a:xfrm>
            <a:off x="2057400" y="5867400"/>
            <a:ext cx="6705600" cy="338554"/>
          </a:xfrm>
          <a:prstGeom prst="rect">
            <a:avLst/>
          </a:prstGeom>
        </p:spPr>
        <p:txBody>
          <a:bodyPr wrap="square">
            <a:spAutoFit/>
          </a:bodyPr>
          <a:lstStyle/>
          <a:p>
            <a:r>
              <a:rPr lang="en-IN" sz="1600" b="1" dirty="0">
                <a:latin typeface="Comic Sans MS" panose="030F0702030302020204" pitchFamily="66" charset="0"/>
              </a:rPr>
              <a:t>Admin can view all details of the registered users</a:t>
            </a:r>
            <a:endParaRPr lang="en-IN" sz="1600" dirty="0">
              <a:latin typeface="Comic Sans MS" panose="030F0702030302020204" pitchFamily="66" charset="0"/>
            </a:endParaRPr>
          </a:p>
        </p:txBody>
      </p:sp>
    </p:spTree>
    <p:extLst>
      <p:ext uri="{BB962C8B-B14F-4D97-AF65-F5344CB8AC3E}">
        <p14:creationId xmlns:p14="http://schemas.microsoft.com/office/powerpoint/2010/main" val="316247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elcome\Desktop\diag\Screenshot (28).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p:spPr>
      </p:pic>
      <p:sp>
        <p:nvSpPr>
          <p:cNvPr id="5" name="Rectangle 4"/>
          <p:cNvSpPr/>
          <p:nvPr/>
        </p:nvSpPr>
        <p:spPr>
          <a:xfrm>
            <a:off x="3124200" y="6248400"/>
            <a:ext cx="3879588" cy="338554"/>
          </a:xfrm>
          <a:prstGeom prst="rect">
            <a:avLst/>
          </a:prstGeom>
        </p:spPr>
        <p:txBody>
          <a:bodyPr wrap="none">
            <a:spAutoFit/>
          </a:bodyPr>
          <a:lstStyle/>
          <a:p>
            <a:r>
              <a:rPr lang="en-IN" sz="1600" b="1" dirty="0" smtClean="0">
                <a:latin typeface="Comic Sans MS" panose="030F0702030302020204" pitchFamily="66" charset="0"/>
              </a:rPr>
              <a:t>Admin can make changes to the files</a:t>
            </a:r>
            <a:endParaRPr lang="en-IN" sz="1600" b="1" dirty="0">
              <a:latin typeface="Comic Sans MS" panose="030F0702030302020204" pitchFamily="66" charset="0"/>
            </a:endParaRPr>
          </a:p>
        </p:txBody>
      </p:sp>
    </p:spTree>
    <p:extLst>
      <p:ext uri="{BB962C8B-B14F-4D97-AF65-F5344CB8AC3E}">
        <p14:creationId xmlns:p14="http://schemas.microsoft.com/office/powerpoint/2010/main" val="3456458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lgn="just">
              <a:buNone/>
            </a:pPr>
            <a:r>
              <a:rPr lang="en-IN" dirty="0">
                <a:solidFill>
                  <a:schemeClr val="tx1"/>
                </a:solidFill>
                <a:latin typeface="Comic Sans MS" panose="030F0702030302020204" pitchFamily="66" charset="0"/>
              </a:rPr>
              <a:t>Many data mining techniques have been proposed in the last decade. </a:t>
            </a:r>
            <a:r>
              <a:rPr lang="en-IN" dirty="0" smtClean="0">
                <a:solidFill>
                  <a:schemeClr val="tx1"/>
                </a:solidFill>
                <a:latin typeface="Comic Sans MS" panose="030F0702030302020204" pitchFamily="66" charset="0"/>
              </a:rPr>
              <a:t>However</a:t>
            </a:r>
            <a:r>
              <a:rPr lang="en-IN" dirty="0">
                <a:solidFill>
                  <a:schemeClr val="tx1"/>
                </a:solidFill>
                <a:latin typeface="Comic Sans MS" panose="030F0702030302020204" pitchFamily="66" charset="0"/>
              </a:rPr>
              <a:t>, using these discovered knowledge (or patterns) in the field of text mining is difficult and ineffective. The reason is that some useful long patterns with high specificity lack in support </a:t>
            </a:r>
            <a:r>
              <a:rPr lang="en-IN" dirty="0" smtClean="0">
                <a:solidFill>
                  <a:schemeClr val="tx1"/>
                </a:solidFill>
                <a:latin typeface="Comic Sans MS" panose="030F0702030302020204" pitchFamily="66" charset="0"/>
              </a:rPr>
              <a:t>i.e</a:t>
            </a:r>
            <a:r>
              <a:rPr lang="en-IN" dirty="0">
                <a:solidFill>
                  <a:schemeClr val="tx1"/>
                </a:solidFill>
                <a:latin typeface="Comic Sans MS" panose="030F0702030302020204" pitchFamily="66" charset="0"/>
              </a:rPr>
              <a:t>., the </a:t>
            </a:r>
            <a:r>
              <a:rPr lang="en-IN" dirty="0" smtClean="0">
                <a:solidFill>
                  <a:schemeClr val="tx1"/>
                </a:solidFill>
                <a:latin typeface="Comic Sans MS" panose="030F0702030302020204" pitchFamily="66" charset="0"/>
              </a:rPr>
              <a:t>low frequency problem. </a:t>
            </a:r>
            <a:r>
              <a:rPr lang="en-IN" dirty="0">
                <a:solidFill>
                  <a:schemeClr val="tx1"/>
                </a:solidFill>
                <a:latin typeface="Comic Sans MS" panose="030F0702030302020204" pitchFamily="66" charset="0"/>
              </a:rPr>
              <a:t>The proposed technique uses two processes, pattern deploying and pattern evolving, to refine the discovered patterns in text documents. The experimental results show that the proposed model outperforms not only other pure data mining-based methods and the concept based model, but also term-based state-of-the-art models</a:t>
            </a:r>
          </a:p>
        </p:txBody>
      </p:sp>
      <p:sp>
        <p:nvSpPr>
          <p:cNvPr id="2" name="Title 1"/>
          <p:cNvSpPr>
            <a:spLocks noGrp="1"/>
          </p:cNvSpPr>
          <p:nvPr>
            <p:ph type="title"/>
          </p:nvPr>
        </p:nvSpPr>
        <p:spPr/>
        <p:txBody>
          <a:bodyPr/>
          <a:lstStyle/>
          <a:p>
            <a:r>
              <a:rPr lang="en-IN" b="1" dirty="0" smtClean="0">
                <a:latin typeface="Comic Sans MS" panose="030F0702030302020204" pitchFamily="66" charset="0"/>
              </a:rPr>
              <a:t>CONCLUSION</a:t>
            </a:r>
            <a:endParaRPr lang="en-IN" b="1" dirty="0">
              <a:latin typeface="Comic Sans MS" panose="030F0702030302020204" pitchFamily="66" charset="0"/>
            </a:endParaRPr>
          </a:p>
        </p:txBody>
      </p:sp>
    </p:spTree>
    <p:extLst>
      <p:ext uri="{BB962C8B-B14F-4D97-AF65-F5344CB8AC3E}">
        <p14:creationId xmlns:p14="http://schemas.microsoft.com/office/powerpoint/2010/main" val="289162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elcome\Downloads\body-wor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 y="0"/>
            <a:ext cx="5314950"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2819400"/>
            <a:ext cx="8229600" cy="3124200"/>
          </a:xfrm>
        </p:spPr>
        <p:txBody>
          <a:bodyPr>
            <a:normAutofit/>
          </a:bodyPr>
          <a:lstStyle/>
          <a:p>
            <a:pPr algn="just"/>
            <a:r>
              <a:rPr lang="en-US" dirty="0">
                <a:solidFill>
                  <a:schemeClr val="tx1"/>
                </a:solidFill>
                <a:latin typeface="Comic Sans MS" panose="030F0702030302020204" pitchFamily="66" charset="0"/>
              </a:rPr>
              <a:t>M</a:t>
            </a:r>
            <a:r>
              <a:rPr lang="en-US" dirty="0" smtClean="0">
                <a:solidFill>
                  <a:schemeClr val="tx1"/>
                </a:solidFill>
                <a:latin typeface="Comic Sans MS" panose="030F0702030302020204" pitchFamily="66" charset="0"/>
              </a:rPr>
              <a:t>ost </a:t>
            </a:r>
            <a:r>
              <a:rPr lang="en-US" dirty="0">
                <a:solidFill>
                  <a:schemeClr val="tx1"/>
                </a:solidFill>
                <a:latin typeface="Comic Sans MS" panose="030F0702030302020204" pitchFamily="66" charset="0"/>
              </a:rPr>
              <a:t>existing text mining </a:t>
            </a:r>
            <a:r>
              <a:rPr lang="en-US" dirty="0" smtClean="0">
                <a:solidFill>
                  <a:schemeClr val="tx1"/>
                </a:solidFill>
                <a:latin typeface="Comic Sans MS" panose="030F0702030302020204" pitchFamily="66" charset="0"/>
              </a:rPr>
              <a:t>methods have </a:t>
            </a:r>
            <a:r>
              <a:rPr lang="en-US" dirty="0">
                <a:solidFill>
                  <a:schemeClr val="tx1"/>
                </a:solidFill>
                <a:latin typeface="Comic Sans MS" panose="030F0702030302020204" pitchFamily="66" charset="0"/>
              </a:rPr>
              <a:t>adopted term-based approaches, </a:t>
            </a:r>
            <a:r>
              <a:rPr lang="en-US" dirty="0" smtClean="0">
                <a:solidFill>
                  <a:schemeClr val="tx1"/>
                </a:solidFill>
                <a:latin typeface="Comic Sans MS" panose="030F0702030302020204" pitchFamily="66" charset="0"/>
              </a:rPr>
              <a:t>which </a:t>
            </a:r>
            <a:r>
              <a:rPr lang="en-US" dirty="0">
                <a:solidFill>
                  <a:schemeClr val="tx1"/>
                </a:solidFill>
                <a:latin typeface="Comic Sans MS" panose="030F0702030302020204" pitchFamily="66" charset="0"/>
              </a:rPr>
              <a:t>suffer from the problems of polysemy and synonymy</a:t>
            </a:r>
            <a:r>
              <a:rPr lang="en-US" dirty="0" smtClean="0">
                <a:solidFill>
                  <a:schemeClr val="tx1"/>
                </a:solidFill>
                <a:latin typeface="Comic Sans MS" panose="030F0702030302020204" pitchFamily="66" charset="0"/>
              </a:rPr>
              <a:t>.</a:t>
            </a:r>
          </a:p>
          <a:p>
            <a:pPr algn="just"/>
            <a:r>
              <a:rPr lang="en-US" dirty="0">
                <a:solidFill>
                  <a:schemeClr val="tx1"/>
                </a:solidFill>
                <a:latin typeface="Comic Sans MS" panose="030F0702030302020204" pitchFamily="66" charset="0"/>
              </a:rPr>
              <a:t>P</a:t>
            </a:r>
            <a:r>
              <a:rPr lang="en-US" dirty="0" smtClean="0">
                <a:solidFill>
                  <a:schemeClr val="tx1"/>
                </a:solidFill>
                <a:latin typeface="Comic Sans MS" panose="030F0702030302020204" pitchFamily="66" charset="0"/>
              </a:rPr>
              <a:t>eople </a:t>
            </a:r>
            <a:r>
              <a:rPr lang="en-US" dirty="0">
                <a:solidFill>
                  <a:schemeClr val="tx1"/>
                </a:solidFill>
                <a:latin typeface="Comic Sans MS" panose="030F0702030302020204" pitchFamily="66" charset="0"/>
              </a:rPr>
              <a:t>have often held the hypothesis that pattern (or phrase)-based approaches should perform better than the term-based ones, but many experiments do not support this hypothesis.</a:t>
            </a:r>
            <a:endParaRPr lang="en-IN" dirty="0">
              <a:solidFill>
                <a:schemeClr val="tx1"/>
              </a:solidFill>
              <a:latin typeface="Comic Sans MS" panose="030F0702030302020204" pitchFamily="66" charset="0"/>
            </a:endParaRPr>
          </a:p>
          <a:p>
            <a:endParaRPr lang="en-IN" dirty="0"/>
          </a:p>
        </p:txBody>
      </p:sp>
      <p:sp>
        <p:nvSpPr>
          <p:cNvPr id="2" name="Title 1"/>
          <p:cNvSpPr>
            <a:spLocks noGrp="1"/>
          </p:cNvSpPr>
          <p:nvPr>
            <p:ph type="title"/>
          </p:nvPr>
        </p:nvSpPr>
        <p:spPr>
          <a:xfrm>
            <a:off x="4953000" y="762000"/>
            <a:ext cx="4572000" cy="1905000"/>
          </a:xfrm>
        </p:spPr>
        <p:txBody>
          <a:bodyPr/>
          <a:lstStyle/>
          <a:p>
            <a:r>
              <a:rPr lang="en-IN" b="1" dirty="0">
                <a:latin typeface="Comic Sans MS" panose="030F0702030302020204" pitchFamily="66" charset="0"/>
              </a:rPr>
              <a:t>E</a:t>
            </a:r>
            <a:r>
              <a:rPr lang="en-IN" b="1" dirty="0" smtClean="0">
                <a:latin typeface="Comic Sans MS" panose="030F0702030302020204" pitchFamily="66" charset="0"/>
              </a:rPr>
              <a:t>XISTING SYSTEM</a:t>
            </a:r>
            <a:endParaRPr lang="en-IN" b="1" dirty="0">
              <a:latin typeface="Comic Sans MS" panose="030F0702030302020204" pitchFamily="66" charset="0"/>
            </a:endParaRPr>
          </a:p>
        </p:txBody>
      </p:sp>
    </p:spTree>
    <p:extLst>
      <p:ext uri="{BB962C8B-B14F-4D97-AF65-F5344CB8AC3E}">
        <p14:creationId xmlns:p14="http://schemas.microsoft.com/office/powerpoint/2010/main" val="309417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514600"/>
            <a:ext cx="8229600" cy="1981200"/>
          </a:xfrm>
        </p:spPr>
        <p:txBody>
          <a:bodyPr/>
          <a:lstStyle/>
          <a:p>
            <a:r>
              <a:rPr lang="en-IN" dirty="0" smtClean="0">
                <a:solidFill>
                  <a:schemeClr val="tx1"/>
                </a:solidFill>
                <a:latin typeface="Comic Sans MS" panose="030F0702030302020204" pitchFamily="66" charset="0"/>
              </a:rPr>
              <a:t>Phrases have inferior statistical problems to terms.</a:t>
            </a:r>
          </a:p>
          <a:p>
            <a:r>
              <a:rPr lang="en-IN" dirty="0" smtClean="0">
                <a:solidFill>
                  <a:schemeClr val="tx1"/>
                </a:solidFill>
                <a:latin typeface="Comic Sans MS" panose="030F0702030302020204" pitchFamily="66" charset="0"/>
              </a:rPr>
              <a:t>They have low frequency of occurrence.</a:t>
            </a:r>
          </a:p>
          <a:p>
            <a:r>
              <a:rPr lang="en-IN" dirty="0" smtClean="0">
                <a:solidFill>
                  <a:schemeClr val="tx1"/>
                </a:solidFill>
                <a:latin typeface="Comic Sans MS" panose="030F0702030302020204" pitchFamily="66" charset="0"/>
              </a:rPr>
              <a:t>There are large number of redundant and noisy phrases among them.</a:t>
            </a:r>
            <a:endParaRPr lang="en-IN" dirty="0">
              <a:solidFill>
                <a:schemeClr val="tx1"/>
              </a:solidFill>
              <a:latin typeface="Comic Sans MS" panose="030F0702030302020204" pitchFamily="66" charset="0"/>
            </a:endParaRPr>
          </a:p>
        </p:txBody>
      </p:sp>
      <p:sp>
        <p:nvSpPr>
          <p:cNvPr id="2" name="Title 1"/>
          <p:cNvSpPr>
            <a:spLocks noGrp="1"/>
          </p:cNvSpPr>
          <p:nvPr>
            <p:ph type="title"/>
          </p:nvPr>
        </p:nvSpPr>
        <p:spPr>
          <a:xfrm>
            <a:off x="457200" y="533400"/>
            <a:ext cx="8229600" cy="1600200"/>
          </a:xfrm>
        </p:spPr>
        <p:txBody>
          <a:bodyPr/>
          <a:lstStyle/>
          <a:p>
            <a:r>
              <a:rPr lang="en-IN" b="1" dirty="0" smtClean="0">
                <a:latin typeface="Comic Sans MS" panose="030F0702030302020204" pitchFamily="66" charset="0"/>
              </a:rPr>
              <a:t>PROBLEMS IN EXISTING SYSTEM</a:t>
            </a:r>
            <a:endParaRPr lang="en-IN" b="1" dirty="0">
              <a:latin typeface="Comic Sans MS" panose="030F0702030302020204" pitchFamily="66" charset="0"/>
            </a:endParaRPr>
          </a:p>
        </p:txBody>
      </p:sp>
    </p:spTree>
    <p:extLst>
      <p:ext uri="{BB962C8B-B14F-4D97-AF65-F5344CB8AC3E}">
        <p14:creationId xmlns:p14="http://schemas.microsoft.com/office/powerpoint/2010/main" val="209585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elcome\Downloads\ideas-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864"/>
            <a:ext cx="2971800" cy="32717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33400" y="3048000"/>
            <a:ext cx="8229600" cy="3488987"/>
          </a:xfrm>
        </p:spPr>
        <p:txBody>
          <a:bodyPr>
            <a:noAutofit/>
          </a:bodyPr>
          <a:lstStyle/>
          <a:p>
            <a:pPr algn="just"/>
            <a:r>
              <a:rPr lang="en-US" sz="2400" dirty="0">
                <a:solidFill>
                  <a:schemeClr val="tx1"/>
                </a:solidFill>
                <a:latin typeface="Comic Sans MS" panose="030F0702030302020204" pitchFamily="66" charset="0"/>
              </a:rPr>
              <a:t>W</a:t>
            </a:r>
            <a:r>
              <a:rPr lang="en-US" sz="2400" dirty="0" smtClean="0">
                <a:solidFill>
                  <a:schemeClr val="tx1"/>
                </a:solidFill>
                <a:latin typeface="Comic Sans MS" panose="030F0702030302020204" pitchFamily="66" charset="0"/>
              </a:rPr>
              <a:t>e </a:t>
            </a:r>
            <a:r>
              <a:rPr lang="en-US" sz="2400" dirty="0">
                <a:solidFill>
                  <a:schemeClr val="tx1"/>
                </a:solidFill>
                <a:latin typeface="Comic Sans MS" panose="030F0702030302020204" pitchFamily="66" charset="0"/>
              </a:rPr>
              <a:t>present an effective pattern discovery technique, which first calculates discovered specificities of patterns and then evaluates term weights according to the distribution of terms in the discovered </a:t>
            </a:r>
            <a:r>
              <a:rPr lang="en-US" sz="2400" dirty="0" smtClean="0">
                <a:solidFill>
                  <a:schemeClr val="tx1"/>
                </a:solidFill>
                <a:latin typeface="Comic Sans MS" panose="030F0702030302020204" pitchFamily="66" charset="0"/>
              </a:rPr>
              <a:t>patterns.</a:t>
            </a:r>
          </a:p>
          <a:p>
            <a:pPr algn="just"/>
            <a:r>
              <a:rPr lang="en-US" sz="2400" dirty="0" smtClean="0">
                <a:solidFill>
                  <a:schemeClr val="tx1"/>
                </a:solidFill>
                <a:latin typeface="Comic Sans MS" panose="030F0702030302020204" pitchFamily="66" charset="0"/>
              </a:rPr>
              <a:t>It </a:t>
            </a:r>
            <a:r>
              <a:rPr lang="en-US" sz="2400" dirty="0">
                <a:solidFill>
                  <a:schemeClr val="tx1"/>
                </a:solidFill>
                <a:latin typeface="Comic Sans MS" panose="030F0702030302020204" pitchFamily="66" charset="0"/>
              </a:rPr>
              <a:t>considers the influence of patterns from the negative training examples to find ambiguous (noisy) patterns and try to reduce their influence for the low-frequency problem</a:t>
            </a:r>
            <a:r>
              <a:rPr lang="en-US" sz="2400" dirty="0" smtClean="0">
                <a:solidFill>
                  <a:schemeClr val="tx1"/>
                </a:solidFill>
                <a:latin typeface="Comic Sans MS" panose="030F0702030302020204" pitchFamily="66" charset="0"/>
              </a:rPr>
              <a:t>.</a:t>
            </a:r>
          </a:p>
          <a:p>
            <a:endParaRPr lang="en-US" sz="2400" dirty="0" smtClean="0">
              <a:solidFill>
                <a:schemeClr val="tx1"/>
              </a:solidFill>
              <a:latin typeface="Comic Sans MS" panose="030F0702030302020204" pitchFamily="66" charset="0"/>
            </a:endParaRPr>
          </a:p>
        </p:txBody>
      </p:sp>
      <p:sp>
        <p:nvSpPr>
          <p:cNvPr id="2" name="Title 1"/>
          <p:cNvSpPr>
            <a:spLocks noGrp="1"/>
          </p:cNvSpPr>
          <p:nvPr>
            <p:ph type="title"/>
          </p:nvPr>
        </p:nvSpPr>
        <p:spPr>
          <a:xfrm>
            <a:off x="3810000" y="457200"/>
            <a:ext cx="5029200" cy="2057400"/>
          </a:xfrm>
        </p:spPr>
        <p:txBody>
          <a:bodyPr/>
          <a:lstStyle/>
          <a:p>
            <a:r>
              <a:rPr lang="en-IN" b="1" dirty="0" smtClean="0">
                <a:latin typeface="Comic Sans MS" panose="030F0702030302020204" pitchFamily="66" charset="0"/>
              </a:rPr>
              <a:t>PROPOSED SYSTEM</a:t>
            </a:r>
            <a:endParaRPr lang="en-IN" b="1" dirty="0">
              <a:latin typeface="Comic Sans MS" panose="030F0702030302020204" pitchFamily="66" charset="0"/>
            </a:endParaRPr>
          </a:p>
        </p:txBody>
      </p:sp>
    </p:spTree>
    <p:extLst>
      <p:ext uri="{BB962C8B-B14F-4D97-AF65-F5344CB8AC3E}">
        <p14:creationId xmlns:p14="http://schemas.microsoft.com/office/powerpoint/2010/main" val="231253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525963"/>
          </a:xfrm>
        </p:spPr>
        <p:txBody>
          <a:bodyPr/>
          <a:lstStyle/>
          <a:p>
            <a:r>
              <a:rPr lang="en-IN" dirty="0">
                <a:solidFill>
                  <a:schemeClr val="tx1"/>
                </a:solidFill>
                <a:latin typeface="Comic Sans MS" panose="030F0702030302020204" pitchFamily="66" charset="0"/>
              </a:rPr>
              <a:t>The proposed approach can improve the accuracy of evaluating term weights because discovered patterns are more specific than whole documents</a:t>
            </a:r>
            <a:r>
              <a:rPr lang="en-IN" dirty="0" smtClean="0">
                <a:solidFill>
                  <a:schemeClr val="tx1"/>
                </a:solidFill>
                <a:latin typeface="Comic Sans MS" panose="030F0702030302020204" pitchFamily="66" charset="0"/>
              </a:rPr>
              <a:t>.</a:t>
            </a:r>
          </a:p>
          <a:p>
            <a:r>
              <a:rPr lang="en-IN" dirty="0">
                <a:solidFill>
                  <a:schemeClr val="tx1"/>
                </a:solidFill>
                <a:latin typeface="Comic Sans MS" panose="030F0702030302020204" pitchFamily="66" charset="0"/>
              </a:rPr>
              <a:t>To avoid the issues of phrase-based approach we use the pattern-based approach.</a:t>
            </a:r>
          </a:p>
          <a:p>
            <a:r>
              <a:rPr lang="en-IN" dirty="0" smtClean="0">
                <a:solidFill>
                  <a:schemeClr val="tx1"/>
                </a:solidFill>
                <a:latin typeface="Comic Sans MS" panose="030F0702030302020204" pitchFamily="66" charset="0"/>
              </a:rPr>
              <a:t>Pattern </a:t>
            </a:r>
            <a:r>
              <a:rPr lang="en-IN" dirty="0">
                <a:solidFill>
                  <a:schemeClr val="tx1"/>
                </a:solidFill>
                <a:latin typeface="Comic Sans MS" panose="030F0702030302020204" pitchFamily="66" charset="0"/>
              </a:rPr>
              <a:t>mining techniques can be used to find various text patterns.</a:t>
            </a:r>
          </a:p>
          <a:p>
            <a:endParaRPr lang="en-IN" dirty="0"/>
          </a:p>
        </p:txBody>
      </p:sp>
      <p:sp>
        <p:nvSpPr>
          <p:cNvPr id="2" name="Title 1"/>
          <p:cNvSpPr>
            <a:spLocks noGrp="1"/>
          </p:cNvSpPr>
          <p:nvPr>
            <p:ph type="title"/>
          </p:nvPr>
        </p:nvSpPr>
        <p:spPr>
          <a:xfrm>
            <a:off x="457200" y="228600"/>
            <a:ext cx="8229600" cy="1600200"/>
          </a:xfrm>
        </p:spPr>
        <p:txBody>
          <a:bodyPr/>
          <a:lstStyle/>
          <a:p>
            <a:r>
              <a:rPr lang="en-IN" b="1" dirty="0" smtClean="0">
                <a:latin typeface="Comic Sans MS" panose="030F0702030302020204" pitchFamily="66" charset="0"/>
              </a:rPr>
              <a:t>ADVANTAGES OF PROPOSED SYSTEM</a:t>
            </a:r>
            <a:endParaRPr lang="en-IN" b="1" dirty="0">
              <a:latin typeface="Comic Sans MS" panose="030F0702030302020204" pitchFamily="66" charset="0"/>
            </a:endParaRPr>
          </a:p>
        </p:txBody>
      </p:sp>
    </p:spTree>
    <p:extLst>
      <p:ext uri="{BB962C8B-B14F-4D97-AF65-F5344CB8AC3E}">
        <p14:creationId xmlns:p14="http://schemas.microsoft.com/office/powerpoint/2010/main" val="285288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Comic Sans MS" panose="030F0702030302020204" pitchFamily="66" charset="0"/>
              </a:rPr>
              <a:t>SYSTEM ARCHITECTURE</a:t>
            </a:r>
            <a:endParaRPr lang="en-IN" b="1" dirty="0">
              <a:latin typeface="Comic Sans MS" panose="030F0702030302020204" pitchFamily="66" charset="0"/>
            </a:endParaRPr>
          </a:p>
        </p:txBody>
      </p:sp>
      <p:pic>
        <p:nvPicPr>
          <p:cNvPr id="5" name="Picture 4" descr="http://2.bp.blogspot.com/-KSDbAacJOms/UIPM_levdBI/AAAAAAAABJM/trnaSx7Q2Zc/s1600/TEXTMINING.JP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3550"/>
            <a:ext cx="8458200" cy="4895850"/>
          </a:xfrm>
          <a:prstGeom prst="rect">
            <a:avLst/>
          </a:prstGeom>
          <a:noFill/>
          <a:ln>
            <a:noFill/>
          </a:ln>
        </p:spPr>
      </p:pic>
    </p:spTree>
    <p:extLst>
      <p:ext uri="{BB962C8B-B14F-4D97-AF65-F5344CB8AC3E}">
        <p14:creationId xmlns:p14="http://schemas.microsoft.com/office/powerpoint/2010/main" val="743880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229600" cy="5867400"/>
          </a:xfrm>
        </p:spPr>
        <p:txBody>
          <a:bodyPr>
            <a:normAutofit/>
          </a:bodyPr>
          <a:lstStyle/>
          <a:p>
            <a:pPr marL="0" indent="0">
              <a:buNone/>
            </a:pPr>
            <a:r>
              <a:rPr lang="en-US" sz="3000" b="1" dirty="0" smtClean="0">
                <a:solidFill>
                  <a:schemeClr val="tx1"/>
                </a:solidFill>
                <a:latin typeface="Comic Sans MS" panose="030F0702030302020204" pitchFamily="66" charset="0"/>
              </a:rPr>
              <a:t>H/W System Configuration</a:t>
            </a:r>
          </a:p>
          <a:p>
            <a:pPr lvl="0" algn="just">
              <a:lnSpc>
                <a:spcPct val="115000"/>
              </a:lnSpc>
              <a:buFont typeface="Times New Roman"/>
              <a:buChar char="•"/>
              <a:tabLst>
                <a:tab pos="457200" algn="l"/>
              </a:tabLst>
            </a:pPr>
            <a:r>
              <a:rPr lang="en-US" sz="2500" dirty="0" smtClean="0">
                <a:solidFill>
                  <a:schemeClr val="tx1"/>
                </a:solidFill>
                <a:latin typeface="Comic Sans MS" panose="030F0702030302020204" pitchFamily="66" charset="0"/>
              </a:rPr>
              <a:t>Processor –</a:t>
            </a:r>
            <a:r>
              <a:rPr lang="en-GB" sz="2800" dirty="0" smtClean="0">
                <a:solidFill>
                  <a:srgbClr val="000000"/>
                </a:solidFill>
                <a:latin typeface="Times New Roman"/>
                <a:ea typeface="Times New Roman"/>
              </a:rPr>
              <a:t> </a:t>
            </a:r>
            <a:r>
              <a:rPr lang="en-GB" sz="2500" dirty="0" smtClean="0">
                <a:solidFill>
                  <a:srgbClr val="000000"/>
                </a:solidFill>
                <a:latin typeface="Comic Sans MS" panose="030F0702030302020204" pitchFamily="66" charset="0"/>
                <a:ea typeface="Times New Roman"/>
              </a:rPr>
              <a:t>Pentium</a:t>
            </a:r>
            <a:r>
              <a:rPr lang="en-GB" sz="2800" dirty="0" smtClean="0">
                <a:solidFill>
                  <a:srgbClr val="000000"/>
                </a:solidFill>
                <a:latin typeface="Times New Roman"/>
                <a:ea typeface="Times New Roman"/>
              </a:rPr>
              <a:t> </a:t>
            </a:r>
            <a:r>
              <a:rPr lang="en-GB" sz="2500" dirty="0" smtClean="0">
                <a:solidFill>
                  <a:srgbClr val="000000"/>
                </a:solidFill>
                <a:latin typeface="Comic Sans MS" panose="030F0702030302020204" pitchFamily="66" charset="0"/>
                <a:ea typeface="Times New Roman"/>
              </a:rPr>
              <a:t>IV </a:t>
            </a:r>
            <a:r>
              <a:rPr lang="en-GB" sz="2500" dirty="0">
                <a:solidFill>
                  <a:srgbClr val="000000"/>
                </a:solidFill>
                <a:latin typeface="Comic Sans MS" panose="030F0702030302020204" pitchFamily="66" charset="0"/>
                <a:ea typeface="Times New Roman"/>
              </a:rPr>
              <a:t>2.4 GHz</a:t>
            </a:r>
            <a:r>
              <a:rPr lang="en-GB" sz="2500" dirty="0" smtClean="0">
                <a:solidFill>
                  <a:srgbClr val="000000"/>
                </a:solidFill>
                <a:latin typeface="Comic Sans MS" panose="030F0702030302020204" pitchFamily="66" charset="0"/>
                <a:ea typeface="Times New Roman"/>
              </a:rPr>
              <a:t>.</a:t>
            </a:r>
            <a:endParaRPr lang="en-US" sz="2500" dirty="0" smtClean="0">
              <a:solidFill>
                <a:schemeClr val="tx1"/>
              </a:solidFill>
              <a:latin typeface="Comic Sans MS" panose="030F0702030302020204" pitchFamily="66" charset="0"/>
            </a:endParaRPr>
          </a:p>
          <a:p>
            <a:r>
              <a:rPr lang="en-US" sz="2500" dirty="0" smtClean="0">
                <a:solidFill>
                  <a:schemeClr val="tx1"/>
                </a:solidFill>
                <a:latin typeface="Comic Sans MS" panose="030F0702030302020204" pitchFamily="66" charset="0"/>
              </a:rPr>
              <a:t>Speed -    </a:t>
            </a:r>
            <a:r>
              <a:rPr lang="en-US" sz="2500" dirty="0">
                <a:solidFill>
                  <a:schemeClr val="tx1"/>
                </a:solidFill>
                <a:latin typeface="Comic Sans MS" panose="030F0702030302020204" pitchFamily="66" charset="0"/>
              </a:rPr>
              <a:t>1.1 </a:t>
            </a:r>
            <a:r>
              <a:rPr lang="en-US" sz="2500" dirty="0" err="1">
                <a:solidFill>
                  <a:schemeClr val="tx1"/>
                </a:solidFill>
                <a:latin typeface="Comic Sans MS" panose="030F0702030302020204" pitchFamily="66" charset="0"/>
              </a:rPr>
              <a:t>Ghz</a:t>
            </a:r>
            <a:endParaRPr lang="en-IN" sz="2500" dirty="0">
              <a:solidFill>
                <a:schemeClr val="tx1"/>
              </a:solidFill>
              <a:latin typeface="Comic Sans MS" panose="030F0702030302020204" pitchFamily="66" charset="0"/>
            </a:endParaRPr>
          </a:p>
          <a:p>
            <a:r>
              <a:rPr lang="en-US" sz="2500" dirty="0" smtClean="0">
                <a:solidFill>
                  <a:schemeClr val="tx1"/>
                </a:solidFill>
                <a:latin typeface="Comic Sans MS" panose="030F0702030302020204" pitchFamily="66" charset="0"/>
              </a:rPr>
              <a:t>RAM-    </a:t>
            </a:r>
            <a:r>
              <a:rPr lang="en-US" sz="2500" dirty="0">
                <a:solidFill>
                  <a:schemeClr val="tx1"/>
                </a:solidFill>
                <a:latin typeface="Comic Sans MS" panose="030F0702030302020204" pitchFamily="66" charset="0"/>
              </a:rPr>
              <a:t>256  MB(min)</a:t>
            </a:r>
            <a:endParaRPr lang="en-IN" sz="2500" dirty="0">
              <a:solidFill>
                <a:schemeClr val="tx1"/>
              </a:solidFill>
              <a:latin typeface="Comic Sans MS" panose="030F0702030302020204" pitchFamily="66" charset="0"/>
            </a:endParaRPr>
          </a:p>
          <a:p>
            <a:r>
              <a:rPr lang="en-US" sz="2500" dirty="0">
                <a:solidFill>
                  <a:schemeClr val="tx1"/>
                </a:solidFill>
                <a:latin typeface="Comic Sans MS" panose="030F0702030302020204" pitchFamily="66" charset="0"/>
              </a:rPr>
              <a:t>Hard Disk </a:t>
            </a:r>
            <a:r>
              <a:rPr lang="en-US" sz="2500" dirty="0" smtClean="0">
                <a:solidFill>
                  <a:schemeClr val="tx1"/>
                </a:solidFill>
                <a:latin typeface="Comic Sans MS" panose="030F0702030302020204" pitchFamily="66" charset="0"/>
              </a:rPr>
              <a:t>-   </a:t>
            </a:r>
            <a:r>
              <a:rPr lang="en-US" sz="2500" dirty="0">
                <a:solidFill>
                  <a:schemeClr val="tx1"/>
                </a:solidFill>
                <a:latin typeface="Comic Sans MS" panose="030F0702030302020204" pitchFamily="66" charset="0"/>
              </a:rPr>
              <a:t>20 </a:t>
            </a:r>
            <a:r>
              <a:rPr lang="en-US" sz="2500" dirty="0" smtClean="0">
                <a:solidFill>
                  <a:schemeClr val="tx1"/>
                </a:solidFill>
                <a:latin typeface="Comic Sans MS" panose="030F0702030302020204" pitchFamily="66" charset="0"/>
              </a:rPr>
              <a:t>GB</a:t>
            </a:r>
          </a:p>
          <a:p>
            <a:pPr marL="0" indent="0">
              <a:buNone/>
            </a:pPr>
            <a:endParaRPr lang="en-US" sz="3000" dirty="0" smtClean="0">
              <a:solidFill>
                <a:schemeClr val="tx1"/>
              </a:solidFill>
              <a:latin typeface="Comic Sans MS" panose="030F0702030302020204" pitchFamily="66" charset="0"/>
            </a:endParaRPr>
          </a:p>
          <a:p>
            <a:pPr marL="0" indent="0">
              <a:buNone/>
            </a:pPr>
            <a:r>
              <a:rPr lang="en-US" sz="3000" b="1" dirty="0" smtClean="0">
                <a:solidFill>
                  <a:schemeClr val="tx1"/>
                </a:solidFill>
                <a:latin typeface="Comic Sans MS" panose="030F0702030302020204" pitchFamily="66" charset="0"/>
              </a:rPr>
              <a:t>S/W System Configuration</a:t>
            </a:r>
          </a:p>
          <a:p>
            <a:pPr lvl="0"/>
            <a:r>
              <a:rPr lang="en-US" sz="2500" dirty="0">
                <a:solidFill>
                  <a:schemeClr val="tx1"/>
                </a:solidFill>
                <a:latin typeface="Comic Sans MS" panose="030F0702030302020204" pitchFamily="66" charset="0"/>
              </a:rPr>
              <a:t>Operating system 	:   Windows XP and IIS</a:t>
            </a:r>
            <a:endParaRPr lang="en-IN" sz="2500" dirty="0">
              <a:solidFill>
                <a:schemeClr val="tx1"/>
              </a:solidFill>
              <a:latin typeface="Comic Sans MS" panose="030F0702030302020204" pitchFamily="66" charset="0"/>
            </a:endParaRPr>
          </a:p>
          <a:p>
            <a:pPr lvl="0"/>
            <a:r>
              <a:rPr lang="en-US" sz="2500" dirty="0">
                <a:solidFill>
                  <a:schemeClr val="tx1"/>
                </a:solidFill>
                <a:latin typeface="Comic Sans MS" panose="030F0702030302020204" pitchFamily="66" charset="0"/>
              </a:rPr>
              <a:t>Coding Language	:   </a:t>
            </a:r>
            <a:r>
              <a:rPr lang="en-US" sz="2500" dirty="0" err="1">
                <a:solidFill>
                  <a:schemeClr val="tx1"/>
                </a:solidFill>
                <a:latin typeface="Comic Sans MS" panose="030F0702030302020204" pitchFamily="66" charset="0"/>
              </a:rPr>
              <a:t>ASP.Net</a:t>
            </a:r>
            <a:r>
              <a:rPr lang="en-US" sz="2500" dirty="0">
                <a:solidFill>
                  <a:schemeClr val="tx1"/>
                </a:solidFill>
                <a:latin typeface="Comic Sans MS" panose="030F0702030302020204" pitchFamily="66" charset="0"/>
              </a:rPr>
              <a:t> with C# </a:t>
            </a:r>
            <a:endParaRPr lang="en-IN" sz="2500" dirty="0">
              <a:solidFill>
                <a:schemeClr val="tx1"/>
              </a:solidFill>
              <a:latin typeface="Comic Sans MS" panose="030F0702030302020204" pitchFamily="66" charset="0"/>
            </a:endParaRPr>
          </a:p>
          <a:p>
            <a:pPr lvl="0"/>
            <a:r>
              <a:rPr lang="en-US" sz="2500" dirty="0">
                <a:solidFill>
                  <a:schemeClr val="tx1"/>
                </a:solidFill>
                <a:latin typeface="Comic Sans MS" panose="030F0702030302020204" pitchFamily="66" charset="0"/>
              </a:rPr>
              <a:t>Server			:   SQL Server 2008. </a:t>
            </a:r>
            <a:endParaRPr lang="en-IN" sz="2500" dirty="0">
              <a:solidFill>
                <a:schemeClr val="tx1"/>
              </a:solidFill>
              <a:latin typeface="Comic Sans MS" panose="030F0702030302020204" pitchFamily="66" charset="0"/>
            </a:endParaRPr>
          </a:p>
          <a:p>
            <a:pPr marL="0" indent="0">
              <a:buNone/>
            </a:pPr>
            <a:endParaRPr lang="en-US" dirty="0" smtClean="0"/>
          </a:p>
          <a:p>
            <a:endParaRPr lang="en-IN" dirty="0"/>
          </a:p>
          <a:p>
            <a:pPr marL="0" indent="0">
              <a:buNone/>
            </a:pPr>
            <a:endParaRPr lang="en-IN" dirty="0"/>
          </a:p>
        </p:txBody>
      </p:sp>
    </p:spTree>
    <p:extLst>
      <p:ext uri="{BB962C8B-B14F-4D97-AF65-F5344CB8AC3E}">
        <p14:creationId xmlns:p14="http://schemas.microsoft.com/office/powerpoint/2010/main" val="47865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4" name="Title 13"/>
          <p:cNvSpPr>
            <a:spLocks noGrp="1"/>
          </p:cNvSpPr>
          <p:nvPr>
            <p:ph type="title"/>
          </p:nvPr>
        </p:nvSpPr>
        <p:spPr>
          <a:xfrm>
            <a:off x="0" y="152400"/>
            <a:ext cx="8229600" cy="1600200"/>
          </a:xfrm>
        </p:spPr>
        <p:txBody>
          <a:bodyPr/>
          <a:lstStyle/>
          <a:p>
            <a:r>
              <a:rPr lang="en-IN" dirty="0" smtClean="0"/>
              <a:t>           </a:t>
            </a:r>
            <a:r>
              <a:rPr lang="en-IN" dirty="0" smtClean="0">
                <a:latin typeface="Comic Sans MS" panose="030F0702030302020204" pitchFamily="66" charset="0"/>
              </a:rPr>
              <a:t>CLASS DIAGRAM</a:t>
            </a:r>
            <a:endParaRPr lang="en-IN" dirty="0">
              <a:latin typeface="Comic Sans MS" panose="030F0702030302020204" pitchFamily="66" charset="0"/>
            </a:endParaRPr>
          </a:p>
        </p:txBody>
      </p:sp>
      <p:pic>
        <p:nvPicPr>
          <p:cNvPr id="5" name="Picture 4" descr="C:\Users\Welcome\Desktop\class.jpg"/>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800"/>
            <a:ext cx="5867400" cy="5257800"/>
          </a:xfrm>
          <a:prstGeom prst="rect">
            <a:avLst/>
          </a:prstGeom>
          <a:noFill/>
          <a:ln>
            <a:noFill/>
          </a:ln>
        </p:spPr>
      </p:pic>
    </p:spTree>
    <p:extLst>
      <p:ext uri="{BB962C8B-B14F-4D97-AF65-F5344CB8AC3E}">
        <p14:creationId xmlns:p14="http://schemas.microsoft.com/office/powerpoint/2010/main" val="40346113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204</TotalTime>
  <Words>491</Words>
  <Application>Microsoft Office PowerPoint</Application>
  <PresentationFormat>On-screen Show (4:3)</PresentationFormat>
  <Paragraphs>52</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Waveform</vt:lpstr>
      <vt:lpstr>EFFECTIVE PATTERN DISCOVERY FOR TEXT MINING</vt:lpstr>
      <vt:lpstr>ABSTRACT</vt:lpstr>
      <vt:lpstr>EXISTING SYSTEM</vt:lpstr>
      <vt:lpstr>PROBLEMS IN EXISTING SYSTEM</vt:lpstr>
      <vt:lpstr>PROPOSED SYSTEM</vt:lpstr>
      <vt:lpstr>ADVANTAGES OF PROPOSED SYSTEM</vt:lpstr>
      <vt:lpstr>SYSTEM ARCHITECTURE</vt:lpstr>
      <vt:lpstr>PowerPoint Presentation</vt:lpstr>
      <vt:lpstr>           CLASS DIAGRAM</vt:lpstr>
      <vt:lpstr>USECASE DIAGRAM</vt:lpstr>
      <vt:lpstr>ACTIVITY DIAGRAM</vt:lpstr>
      <vt:lpstr>SEQUENCE  DIAGRAM</vt:lpstr>
      <vt:lpstr>COLLABORATION DIAGRAM</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sania alex</dc:creator>
  <cp:lastModifiedBy>Welcome</cp:lastModifiedBy>
  <cp:revision>22</cp:revision>
  <dcterms:created xsi:type="dcterms:W3CDTF">2006-08-16T00:00:00Z</dcterms:created>
  <dcterms:modified xsi:type="dcterms:W3CDTF">2015-04-10T18:11:00Z</dcterms:modified>
</cp:coreProperties>
</file>